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Helvetica World" panose="020B0604020202020204" charset="-128"/>
      <p:regular r:id="rId11"/>
    </p:embeddedFont>
    <p:embeddedFont>
      <p:font typeface="Helvetica World Bold" panose="020B0604020202020204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 Bold" panose="020B0604020202020204" charset="0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Tahoma" panose="020B0604030504040204" pitchFamily="3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84" y="-46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bstract/document/8081366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23DFF">
                <a:alpha val="100000"/>
              </a:srgbClr>
            </a:gs>
            <a:gs pos="100000">
              <a:srgbClr val="5329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854905" y="4430832"/>
            <a:ext cx="19771976" cy="1305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sz="66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Virtual Connect</a:t>
            </a:r>
            <a:r>
              <a:rPr lang="en-US" sz="66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​</a:t>
            </a:r>
            <a:br>
              <a:rPr lang="en-US" sz="66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</a:br>
            <a:endParaRPr lang="en-US" sz="6600" spc="889" dirty="0">
              <a:solidFill>
                <a:schemeClr val="bg1"/>
              </a:solidFill>
              <a:latin typeface="Helvetica World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606939" y="5143500"/>
            <a:ext cx="5362122" cy="6702653"/>
          </a:xfrm>
          <a:custGeom>
            <a:avLst/>
            <a:gdLst/>
            <a:ahLst/>
            <a:cxnLst/>
            <a:rect l="l" t="t" r="r" b="b"/>
            <a:pathLst>
              <a:path w="5362122" h="6702653">
                <a:moveTo>
                  <a:pt x="0" y="0"/>
                </a:moveTo>
                <a:lnTo>
                  <a:pt x="5362122" y="0"/>
                </a:lnTo>
                <a:lnTo>
                  <a:pt x="5362122" y="6702653"/>
                </a:lnTo>
                <a:lnTo>
                  <a:pt x="0" y="6702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746627" y="-1084484"/>
            <a:ext cx="4201853" cy="5252316"/>
          </a:xfrm>
          <a:custGeom>
            <a:avLst/>
            <a:gdLst/>
            <a:ahLst/>
            <a:cxnLst/>
            <a:rect l="l" t="t" r="r" b="b"/>
            <a:pathLst>
              <a:path w="4201853" h="5252316">
                <a:moveTo>
                  <a:pt x="0" y="0"/>
                </a:moveTo>
                <a:lnTo>
                  <a:pt x="4201853" y="0"/>
                </a:lnTo>
                <a:lnTo>
                  <a:pt x="4201853" y="5252316"/>
                </a:lnTo>
                <a:lnTo>
                  <a:pt x="0" y="5252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746627" y="1275243"/>
            <a:ext cx="4201853" cy="5252316"/>
          </a:xfrm>
          <a:custGeom>
            <a:avLst/>
            <a:gdLst/>
            <a:ahLst/>
            <a:cxnLst/>
            <a:rect l="l" t="t" r="r" b="b"/>
            <a:pathLst>
              <a:path w="4201853" h="5252316">
                <a:moveTo>
                  <a:pt x="0" y="0"/>
                </a:moveTo>
                <a:lnTo>
                  <a:pt x="4201853" y="0"/>
                </a:lnTo>
                <a:lnTo>
                  <a:pt x="4201853" y="5252316"/>
                </a:lnTo>
                <a:lnTo>
                  <a:pt x="0" y="5252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117783" y="6877748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5674694" y="9756641"/>
            <a:ext cx="29637388" cy="2733675"/>
            <a:chOff x="0" y="0"/>
            <a:chExt cx="7805732" cy="7199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758427" y="1275243"/>
            <a:ext cx="2385733" cy="1305646"/>
          </a:xfrm>
          <a:custGeom>
            <a:avLst/>
            <a:gdLst/>
            <a:ahLst/>
            <a:cxnLst/>
            <a:rect l="l" t="t" r="r" b="b"/>
            <a:pathLst>
              <a:path w="2385733" h="1305646">
                <a:moveTo>
                  <a:pt x="0" y="0"/>
                </a:moveTo>
                <a:lnTo>
                  <a:pt x="2385732" y="0"/>
                </a:lnTo>
                <a:lnTo>
                  <a:pt x="2385732" y="1305647"/>
                </a:lnTo>
                <a:lnTo>
                  <a:pt x="0" y="130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-5674694" y="-2178184"/>
            <a:ext cx="29637388" cy="2733675"/>
            <a:chOff x="0" y="0"/>
            <a:chExt cx="7805732" cy="7199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7B04F7-F7BC-ED9A-8290-7AAC37ABF01F}"/>
              </a:ext>
            </a:extLst>
          </p:cNvPr>
          <p:cNvSpPr txBox="1"/>
          <p:nvPr/>
        </p:nvSpPr>
        <p:spPr>
          <a:xfrm>
            <a:off x="2293182" y="6023043"/>
            <a:ext cx="14822904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u="none" strike="noStrike" dirty="0">
                <a:solidFill>
                  <a:srgbClr val="D1D5DB"/>
                </a:solidFill>
                <a:effectLst/>
                <a:latin typeface="Tahoma" panose="020B0604030504040204" pitchFamily="34" charset="0"/>
              </a:rPr>
              <a:t>An attempt to help people with speech disabilities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Tahoma" panose="020B0604030504040204" pitchFamily="34" charset="0"/>
              </a:rPr>
              <a:t>​</a:t>
            </a:r>
            <a:br>
              <a:rPr lang="en-US" sz="1800" b="0" i="0" dirty="0">
                <a:solidFill>
                  <a:srgbClr val="D1D5DB"/>
                </a:solidFill>
                <a:effectLst/>
                <a:latin typeface="Tahoma" panose="020B0604030504040204" pitchFamily="34" charset="0"/>
              </a:rPr>
            </a:b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741988" y="2260216"/>
            <a:ext cx="19771976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4999" spc="889" dirty="0">
                <a:solidFill>
                  <a:srgbClr val="FFFFFF"/>
                </a:solidFill>
                <a:latin typeface="Helvetica World Bold"/>
              </a:rPr>
              <a:t>:</a:t>
            </a:r>
            <a:r>
              <a:rPr lang="en-US" sz="1800" b="1" i="0" u="none" strike="noStrike" dirty="0">
                <a:solidFill>
                  <a:srgbClr val="D1D5DB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sz="4400" b="1" i="0" u="none" strike="noStrike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Virtual Connect</a:t>
            </a:r>
            <a:r>
              <a:rPr lang="en-US" sz="44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​</a:t>
            </a:r>
            <a:br>
              <a:rPr lang="en-US" sz="44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</a:br>
            <a:endParaRPr lang="en-US" sz="4400" spc="889" dirty="0">
              <a:solidFill>
                <a:schemeClr val="bg1"/>
              </a:solidFill>
              <a:latin typeface="Helvetica World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606939" y="5143500"/>
            <a:ext cx="5362122" cy="6702653"/>
          </a:xfrm>
          <a:custGeom>
            <a:avLst/>
            <a:gdLst/>
            <a:ahLst/>
            <a:cxnLst/>
            <a:rect l="l" t="t" r="r" b="b"/>
            <a:pathLst>
              <a:path w="5362122" h="6702653">
                <a:moveTo>
                  <a:pt x="0" y="0"/>
                </a:moveTo>
                <a:lnTo>
                  <a:pt x="5362122" y="0"/>
                </a:lnTo>
                <a:lnTo>
                  <a:pt x="5362122" y="6702653"/>
                </a:lnTo>
                <a:lnTo>
                  <a:pt x="0" y="6702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746627" y="-1084484"/>
            <a:ext cx="4201853" cy="5252316"/>
          </a:xfrm>
          <a:custGeom>
            <a:avLst/>
            <a:gdLst/>
            <a:ahLst/>
            <a:cxnLst/>
            <a:rect l="l" t="t" r="r" b="b"/>
            <a:pathLst>
              <a:path w="4201853" h="5252316">
                <a:moveTo>
                  <a:pt x="0" y="0"/>
                </a:moveTo>
                <a:lnTo>
                  <a:pt x="4201853" y="0"/>
                </a:lnTo>
                <a:lnTo>
                  <a:pt x="4201853" y="5252316"/>
                </a:lnTo>
                <a:lnTo>
                  <a:pt x="0" y="5252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746627" y="1275243"/>
            <a:ext cx="4201853" cy="5252316"/>
          </a:xfrm>
          <a:custGeom>
            <a:avLst/>
            <a:gdLst/>
            <a:ahLst/>
            <a:cxnLst/>
            <a:rect l="l" t="t" r="r" b="b"/>
            <a:pathLst>
              <a:path w="4201853" h="5252316">
                <a:moveTo>
                  <a:pt x="0" y="0"/>
                </a:moveTo>
                <a:lnTo>
                  <a:pt x="4201853" y="0"/>
                </a:lnTo>
                <a:lnTo>
                  <a:pt x="4201853" y="5252316"/>
                </a:lnTo>
                <a:lnTo>
                  <a:pt x="0" y="5252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117783" y="6877748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5674694" y="9756641"/>
            <a:ext cx="29637388" cy="2733675"/>
            <a:chOff x="0" y="0"/>
            <a:chExt cx="7805732" cy="7199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758427" y="1275243"/>
            <a:ext cx="2385733" cy="1305646"/>
          </a:xfrm>
          <a:custGeom>
            <a:avLst/>
            <a:gdLst/>
            <a:ahLst/>
            <a:cxnLst/>
            <a:rect l="l" t="t" r="r" b="b"/>
            <a:pathLst>
              <a:path w="2385733" h="1305646">
                <a:moveTo>
                  <a:pt x="0" y="0"/>
                </a:moveTo>
                <a:lnTo>
                  <a:pt x="2385732" y="0"/>
                </a:lnTo>
                <a:lnTo>
                  <a:pt x="2385732" y="1305647"/>
                </a:lnTo>
                <a:lnTo>
                  <a:pt x="0" y="130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-5674694" y="-2178184"/>
            <a:ext cx="29637388" cy="2733675"/>
            <a:chOff x="0" y="0"/>
            <a:chExt cx="7805732" cy="7199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374618" y="6623758"/>
            <a:ext cx="12785520" cy="2042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Canva Sans Bold"/>
              </a:rPr>
              <a:t>NAME       :</a:t>
            </a:r>
            <a:r>
              <a:rPr lang="en-US" sz="2000" dirty="0" err="1">
                <a:latin typeface="Canva Sans Bold"/>
              </a:rPr>
              <a:t>P.Tanvi</a:t>
            </a:r>
            <a:endParaRPr lang="en-US" sz="2000" dirty="0">
              <a:latin typeface="Canva Sans Bold"/>
            </a:endParaRPr>
          </a:p>
          <a:p>
            <a:r>
              <a:rPr lang="en-US" sz="2000" dirty="0">
                <a:latin typeface="Canva Sans Bold"/>
              </a:rPr>
              <a:t>CLASS      :ECE</a:t>
            </a:r>
          </a:p>
          <a:p>
            <a:r>
              <a:rPr lang="en-US" sz="2000" dirty="0">
                <a:latin typeface="Canva Sans Bold"/>
              </a:rPr>
              <a:t>SECTION :D</a:t>
            </a:r>
          </a:p>
          <a:p>
            <a:r>
              <a:rPr lang="en-US" sz="2000" dirty="0">
                <a:latin typeface="Canva Sans Bold"/>
              </a:rPr>
              <a:t>ROLL NO :21071A04R2</a:t>
            </a:r>
          </a:p>
          <a:p>
            <a:pPr>
              <a:lnSpc>
                <a:spcPts val="7199"/>
              </a:lnSpc>
            </a:pPr>
            <a:endParaRPr lang="en-US" sz="2000" dirty="0">
              <a:latin typeface="Canva Sa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E4E4D-844E-3305-5A56-2A41FEDE0317}"/>
              </a:ext>
            </a:extLst>
          </p:cNvPr>
          <p:cNvSpPr txBox="1"/>
          <p:nvPr/>
        </p:nvSpPr>
        <p:spPr>
          <a:xfrm>
            <a:off x="7347977" y="4018679"/>
            <a:ext cx="14820900" cy="2697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199"/>
              </a:lnSpc>
            </a:pPr>
            <a:r>
              <a:rPr lang="en-US" sz="2000" dirty="0">
                <a:latin typeface="Canva Sans Bold"/>
              </a:rPr>
              <a:t>NAME       :</a:t>
            </a:r>
            <a:r>
              <a:rPr lang="en-US" sz="2000" dirty="0" err="1">
                <a:latin typeface="Canva Sans Bold"/>
              </a:rPr>
              <a:t>T.Harshitha</a:t>
            </a:r>
            <a:endParaRPr lang="en-US" sz="2000" dirty="0">
              <a:latin typeface="Canva Sans Bold"/>
            </a:endParaRPr>
          </a:p>
          <a:p>
            <a:r>
              <a:rPr lang="en-US" sz="2000" dirty="0">
                <a:latin typeface="Canva Sans Bold"/>
              </a:rPr>
              <a:t>CLASS      :CSE</a:t>
            </a:r>
          </a:p>
          <a:p>
            <a:r>
              <a:rPr lang="en-US" sz="2000" dirty="0">
                <a:latin typeface="Canva Sans Bold"/>
              </a:rPr>
              <a:t>SECTION :A</a:t>
            </a:r>
          </a:p>
          <a:p>
            <a:r>
              <a:rPr lang="en-US" sz="2000" dirty="0">
                <a:latin typeface="Canva Sans Bold"/>
              </a:rPr>
              <a:t>ROLL NO :21071A0558</a:t>
            </a:r>
          </a:p>
          <a:p>
            <a:pPr>
              <a:lnSpc>
                <a:spcPts val="7199"/>
              </a:lnSpc>
            </a:pPr>
            <a:endParaRPr lang="en-US" sz="2000" dirty="0">
              <a:latin typeface="Canva Sans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E135D-16DF-67DC-5B1A-2C49560DEB40}"/>
              </a:ext>
            </a:extLst>
          </p:cNvPr>
          <p:cNvSpPr txBox="1"/>
          <p:nvPr/>
        </p:nvSpPr>
        <p:spPr>
          <a:xfrm>
            <a:off x="7374618" y="2542435"/>
            <a:ext cx="14813280" cy="2082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nva Sans Bold"/>
              </a:rPr>
              <a:t>NAME       :</a:t>
            </a:r>
            <a:r>
              <a:rPr lang="en-US" sz="2000" dirty="0" err="1">
                <a:latin typeface="Canva Sans Bold"/>
              </a:rPr>
              <a:t>K.Naga</a:t>
            </a:r>
            <a:r>
              <a:rPr lang="en-US" sz="2000" dirty="0">
                <a:latin typeface="Canva Sans Bold"/>
              </a:rPr>
              <a:t> Nitin</a:t>
            </a:r>
          </a:p>
          <a:p>
            <a:r>
              <a:rPr lang="en-US" sz="2000" dirty="0">
                <a:latin typeface="Canva Sans Bold"/>
              </a:rPr>
              <a:t>CLASS      :CSE</a:t>
            </a:r>
          </a:p>
          <a:p>
            <a:r>
              <a:rPr lang="en-US" sz="2000" dirty="0">
                <a:latin typeface="Canva Sans Bold"/>
              </a:rPr>
              <a:t>SECTION :A</a:t>
            </a:r>
          </a:p>
          <a:p>
            <a:r>
              <a:rPr lang="en-US" sz="2000" dirty="0">
                <a:latin typeface="Canva Sans Bold"/>
              </a:rPr>
              <a:t>ROLL NO :21075A0503</a:t>
            </a:r>
          </a:p>
          <a:p>
            <a:pPr>
              <a:lnSpc>
                <a:spcPts val="7199"/>
              </a:lnSpc>
            </a:pPr>
            <a:endParaRPr lang="en-US" sz="2000" dirty="0">
              <a:latin typeface="Canva Sans Bold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25ACC062-2A1A-9CB7-4553-CE0A53B81B33}"/>
              </a:ext>
            </a:extLst>
          </p:cNvPr>
          <p:cNvSpPr txBox="1"/>
          <p:nvPr/>
        </p:nvSpPr>
        <p:spPr>
          <a:xfrm>
            <a:off x="-1746627" y="1232598"/>
            <a:ext cx="19771976" cy="1305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1800" b="1" i="0" u="none" strike="noStrike" dirty="0">
                <a:effectLst/>
                <a:latin typeface="Tahoma" panose="020B0604030504040204" pitchFamily="34" charset="0"/>
              </a:rPr>
              <a:t> </a:t>
            </a:r>
            <a:r>
              <a:rPr lang="en-US" sz="6600" b="1" i="0" u="none" strike="noStrike" dirty="0">
                <a:effectLst/>
                <a:latin typeface="Tahoma" panose="020B0604030504040204" pitchFamily="34" charset="0"/>
              </a:rPr>
              <a:t>Team</a:t>
            </a:r>
            <a:r>
              <a:rPr lang="en-US" sz="6600" b="0" i="0" dirty="0">
                <a:effectLst/>
                <a:latin typeface="Tahoma" panose="020B0604030504040204" pitchFamily="34" charset="0"/>
              </a:rPr>
              <a:t>​ </a:t>
            </a:r>
            <a:r>
              <a:rPr lang="en-US" sz="6600" b="1" i="0" dirty="0">
                <a:effectLst/>
                <a:latin typeface="Tahoma" panose="020B0604030504040204" pitchFamily="34" charset="0"/>
              </a:rPr>
              <a:t>Details</a:t>
            </a:r>
            <a:br>
              <a:rPr lang="en-US" sz="6600" b="0" i="0" dirty="0">
                <a:effectLst/>
                <a:latin typeface="Tahoma" panose="020B0604030504040204" pitchFamily="34" charset="0"/>
              </a:rPr>
            </a:br>
            <a:endParaRPr lang="en-US" sz="6600" spc="889" dirty="0">
              <a:latin typeface="Helvetica World Bold"/>
            </a:endParaRPr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674B547B-4D88-E9B6-C408-CF295F74DC01}"/>
              </a:ext>
            </a:extLst>
          </p:cNvPr>
          <p:cNvSpPr/>
          <p:nvPr/>
        </p:nvSpPr>
        <p:spPr>
          <a:xfrm>
            <a:off x="674109" y="7814205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38BDAE0A-8008-FB4E-B02F-8FB86A6BC108}"/>
              </a:ext>
            </a:extLst>
          </p:cNvPr>
          <p:cNvSpPr/>
          <p:nvPr/>
        </p:nvSpPr>
        <p:spPr>
          <a:xfrm>
            <a:off x="15011317" y="481494"/>
            <a:ext cx="3075757" cy="1706012"/>
          </a:xfrm>
          <a:custGeom>
            <a:avLst/>
            <a:gdLst/>
            <a:ahLst/>
            <a:cxnLst/>
            <a:rect l="l" t="t" r="r" b="b"/>
            <a:pathLst>
              <a:path w="2309708" h="1264040">
                <a:moveTo>
                  <a:pt x="0" y="0"/>
                </a:moveTo>
                <a:lnTo>
                  <a:pt x="2309708" y="0"/>
                </a:lnTo>
                <a:lnTo>
                  <a:pt x="2309708" y="1264040"/>
                </a:lnTo>
                <a:lnTo>
                  <a:pt x="0" y="1264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55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3925" y="-2838845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301814" y="-1057620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74109" y="7814205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369538" y="1443284"/>
            <a:ext cx="5667116" cy="145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6"/>
              </a:lnSpc>
            </a:pPr>
            <a:r>
              <a:rPr lang="en-US" sz="8490" dirty="0">
                <a:solidFill>
                  <a:srgbClr val="202020"/>
                </a:solidFill>
                <a:latin typeface="Canva Sans Bold"/>
              </a:rPr>
              <a:t>DOMAIN:</a:t>
            </a:r>
          </a:p>
        </p:txBody>
      </p:sp>
      <p:sp>
        <p:nvSpPr>
          <p:cNvPr id="6" name="Freeform 6"/>
          <p:cNvSpPr/>
          <p:nvPr/>
        </p:nvSpPr>
        <p:spPr>
          <a:xfrm>
            <a:off x="15795678" y="5862553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552129" y="7185372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5900118" y="4685605"/>
            <a:ext cx="1342313" cy="128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67"/>
              </a:lnSpc>
            </a:pPr>
            <a:r>
              <a:rPr lang="en-US" sz="6976">
                <a:solidFill>
                  <a:srgbClr val="FFFFFF"/>
                </a:solidFill>
                <a:latin typeface="Helvetica World Bold"/>
              </a:rPr>
              <a:t>02</a:t>
            </a:r>
          </a:p>
        </p:txBody>
      </p:sp>
      <p:sp>
        <p:nvSpPr>
          <p:cNvPr id="9" name="Freeform 9"/>
          <p:cNvSpPr/>
          <p:nvPr/>
        </p:nvSpPr>
        <p:spPr>
          <a:xfrm>
            <a:off x="14949592" y="1536879"/>
            <a:ext cx="2309708" cy="1264040"/>
          </a:xfrm>
          <a:custGeom>
            <a:avLst/>
            <a:gdLst/>
            <a:ahLst/>
            <a:cxnLst/>
            <a:rect l="l" t="t" r="r" b="b"/>
            <a:pathLst>
              <a:path w="2309708" h="1264040">
                <a:moveTo>
                  <a:pt x="0" y="0"/>
                </a:moveTo>
                <a:lnTo>
                  <a:pt x="2309708" y="0"/>
                </a:lnTo>
                <a:lnTo>
                  <a:pt x="2309708" y="1264040"/>
                </a:lnTo>
                <a:lnTo>
                  <a:pt x="0" y="1264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-5674694" y="9999835"/>
            <a:ext cx="29637388" cy="2733675"/>
            <a:chOff x="0" y="0"/>
            <a:chExt cx="7805732" cy="7199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051295" y="-2479451"/>
            <a:ext cx="29637388" cy="2733675"/>
            <a:chOff x="0" y="0"/>
            <a:chExt cx="7805732" cy="7199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573688" y="4710150"/>
            <a:ext cx="13530758" cy="138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Canva Sans Bold"/>
              </a:rPr>
              <a:t>Cross-Domain Applications (Integrating Computer Applications with other Engineering Disciplines ).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4694" y="9999835"/>
            <a:ext cx="29637388" cy="2733675"/>
            <a:chOff x="0" y="0"/>
            <a:chExt cx="7805732" cy="719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051295" y="-2479451"/>
            <a:ext cx="29637388" cy="2733675"/>
            <a:chOff x="0" y="0"/>
            <a:chExt cx="7805732" cy="7199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30507" y="2609237"/>
            <a:ext cx="14113773" cy="145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6"/>
              </a:lnSpc>
            </a:pPr>
            <a:r>
              <a:rPr lang="en-US" sz="8490" dirty="0">
                <a:solidFill>
                  <a:srgbClr val="202020"/>
                </a:solidFill>
                <a:latin typeface="Canva Sans Bold"/>
              </a:rPr>
              <a:t>PROBLEM STATEMENT:</a:t>
            </a:r>
          </a:p>
        </p:txBody>
      </p:sp>
      <p:sp>
        <p:nvSpPr>
          <p:cNvPr id="11" name="Freeform 11"/>
          <p:cNvSpPr/>
          <p:nvPr/>
        </p:nvSpPr>
        <p:spPr>
          <a:xfrm>
            <a:off x="-2637094" y="-485425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2251570" y="677354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251570" y="4774652"/>
            <a:ext cx="14671647" cy="2354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Autistic and dumb individuals often encounter challenges in communication and interaction due to difficulties that can hinder effective interpersonal connections.</a:t>
            </a:r>
            <a:r>
              <a:rPr lang="en-US" sz="4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sz="4400" b="1" dirty="0">
              <a:solidFill>
                <a:srgbClr val="2020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CD0472BA-BB29-8377-55F3-EF337C840496}"/>
              </a:ext>
            </a:extLst>
          </p:cNvPr>
          <p:cNvSpPr/>
          <p:nvPr/>
        </p:nvSpPr>
        <p:spPr>
          <a:xfrm>
            <a:off x="13552129" y="7185372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74DD465-9BB4-447F-A50C-1892B1CC18FF}"/>
              </a:ext>
            </a:extLst>
          </p:cNvPr>
          <p:cNvSpPr/>
          <p:nvPr/>
        </p:nvSpPr>
        <p:spPr>
          <a:xfrm>
            <a:off x="15267613" y="5835614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1FDB086F-998B-7A5E-4A91-CA2323789839}"/>
              </a:ext>
            </a:extLst>
          </p:cNvPr>
          <p:cNvSpPr/>
          <p:nvPr/>
        </p:nvSpPr>
        <p:spPr>
          <a:xfrm>
            <a:off x="-504880" y="8271609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98276798-05BD-79BF-D39B-2A3D54C92561}"/>
              </a:ext>
            </a:extLst>
          </p:cNvPr>
          <p:cNvSpPr/>
          <p:nvPr/>
        </p:nvSpPr>
        <p:spPr>
          <a:xfrm>
            <a:off x="15233567" y="313486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4694" y="9999835"/>
            <a:ext cx="29637388" cy="2733675"/>
            <a:chOff x="0" y="0"/>
            <a:chExt cx="7805732" cy="719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051295" y="-2479451"/>
            <a:ext cx="29637388" cy="2733675"/>
            <a:chOff x="0" y="0"/>
            <a:chExt cx="7805732" cy="719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368829" y="626883"/>
            <a:ext cx="10243549" cy="144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8"/>
              </a:lnSpc>
            </a:pPr>
            <a:r>
              <a:rPr lang="en-US" sz="8491" dirty="0">
                <a:solidFill>
                  <a:srgbClr val="202020"/>
                </a:solidFill>
                <a:latin typeface="Canva Sans Bold"/>
              </a:rPr>
              <a:t>IDEA/SOLUTION: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8318" y="6781187"/>
            <a:ext cx="2400139" cy="389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FFFFFF"/>
                </a:solidFill>
                <a:latin typeface="Helvetica World"/>
              </a:rPr>
              <a:t>Head Office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39649" y="6372436"/>
            <a:ext cx="2997478" cy="421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FFFFFF"/>
                </a:solidFill>
                <a:latin typeface="Helvetica World Bold"/>
              </a:rPr>
              <a:t>BAILEY DUPONT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527217" y="7724847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4" y="0"/>
                </a:lnTo>
                <a:lnTo>
                  <a:pt x="3054434" y="1671607"/>
                </a:lnTo>
                <a:lnTo>
                  <a:pt x="0" y="167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6156673" y="1028700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-2374055" y="-433529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-1852276" y="1046395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5791620" y="6828812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4211909" y="8466657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3005460" y="2892794"/>
            <a:ext cx="14264403" cy="67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Canva Sans Bold"/>
              </a:rPr>
              <a:t>A software which converts user’s gestures into speech 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FDB2C2-AB94-1663-EA71-EF53AA2D55F0}"/>
              </a:ext>
            </a:extLst>
          </p:cNvPr>
          <p:cNvCxnSpPr>
            <a:cxnSpLocks/>
          </p:cNvCxnSpPr>
          <p:nvPr/>
        </p:nvCxnSpPr>
        <p:spPr>
          <a:xfrm>
            <a:off x="3975554" y="6091897"/>
            <a:ext cx="941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3AAEB2-791F-B9E6-F429-66C92C0FAF09}"/>
              </a:ext>
            </a:extLst>
          </p:cNvPr>
          <p:cNvSpPr/>
          <p:nvPr/>
        </p:nvSpPr>
        <p:spPr>
          <a:xfrm>
            <a:off x="135557" y="5218842"/>
            <a:ext cx="3949954" cy="16716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ea typeface="+mn-lt"/>
                <a:cs typeface="+mn-lt"/>
              </a:rPr>
              <a:t>Image detection</a:t>
            </a:r>
            <a:endParaRPr lang="en-US" sz="2400" dirty="0">
              <a:cs typeface="Calibri"/>
            </a:endParaRPr>
          </a:p>
          <a:p>
            <a:pPr algn="ctr"/>
            <a:endParaRPr lang="en-US" sz="2400" dirty="0">
              <a:cs typeface="Calibri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59DA5B0-6B3C-C86B-8534-E2942D764D5F}"/>
              </a:ext>
            </a:extLst>
          </p:cNvPr>
          <p:cNvSpPr/>
          <p:nvPr/>
        </p:nvSpPr>
        <p:spPr>
          <a:xfrm>
            <a:off x="15469819" y="4870666"/>
            <a:ext cx="2682623" cy="18576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cs typeface="Calibri"/>
              </a:rPr>
              <a:t>Finally speech is ready 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E24CDC3-FE38-F659-98E5-846B72E6BC6E}"/>
              </a:ext>
            </a:extLst>
          </p:cNvPr>
          <p:cNvSpPr/>
          <p:nvPr/>
        </p:nvSpPr>
        <p:spPr>
          <a:xfrm>
            <a:off x="4917365" y="4569295"/>
            <a:ext cx="3395114" cy="27102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 dirty="0">
              <a:ea typeface="+mn-lt"/>
              <a:cs typeface="+mn-lt"/>
            </a:endParaRPr>
          </a:p>
          <a:p>
            <a:pPr algn="ctr"/>
            <a:r>
              <a:rPr lang="en-US" sz="3200" dirty="0">
                <a:ea typeface="+mn-lt"/>
                <a:cs typeface="+mn-lt"/>
              </a:rPr>
              <a:t>Comparison with default data</a:t>
            </a:r>
          </a:p>
          <a:p>
            <a:pPr algn="ctr"/>
            <a:r>
              <a:rPr lang="en-US" sz="2400" dirty="0">
                <a:ea typeface="+mn-lt"/>
                <a:cs typeface="+mn-lt"/>
              </a:rPr>
              <a:t>(Image recognition and Gesture analysis)</a:t>
            </a:r>
            <a:endParaRPr lang="en-US" sz="3200" dirty="0">
              <a:cs typeface="Calibri"/>
            </a:endParaRPr>
          </a:p>
          <a:p>
            <a:pPr algn="ctr"/>
            <a:endParaRPr lang="en-US" sz="3200" dirty="0">
              <a:cs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306064-CD6C-2131-4FE5-E1D48124E642}"/>
              </a:ext>
            </a:extLst>
          </p:cNvPr>
          <p:cNvCxnSpPr>
            <a:cxnSpLocks/>
          </p:cNvCxnSpPr>
          <p:nvPr/>
        </p:nvCxnSpPr>
        <p:spPr>
          <a:xfrm>
            <a:off x="8312479" y="6010076"/>
            <a:ext cx="831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367853-6370-3D89-4ECD-1A713CE46699}"/>
              </a:ext>
            </a:extLst>
          </p:cNvPr>
          <p:cNvCxnSpPr>
            <a:cxnSpLocks/>
          </p:cNvCxnSpPr>
          <p:nvPr/>
        </p:nvCxnSpPr>
        <p:spPr>
          <a:xfrm flipV="1">
            <a:off x="12954000" y="5799511"/>
            <a:ext cx="2515819" cy="30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74CED0-83B1-B5EC-BC63-94D511D531D7}"/>
              </a:ext>
            </a:extLst>
          </p:cNvPr>
          <p:cNvCxnSpPr>
            <a:cxnSpLocks/>
          </p:cNvCxnSpPr>
          <p:nvPr/>
        </p:nvCxnSpPr>
        <p:spPr>
          <a:xfrm>
            <a:off x="14211909" y="5814786"/>
            <a:ext cx="0" cy="319739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2FC5C1-FDB1-DA91-A83A-83EA605DD072}"/>
              </a:ext>
            </a:extLst>
          </p:cNvPr>
          <p:cNvCxnSpPr>
            <a:cxnSpLocks/>
          </p:cNvCxnSpPr>
          <p:nvPr/>
        </p:nvCxnSpPr>
        <p:spPr>
          <a:xfrm flipV="1">
            <a:off x="8728239" y="8992212"/>
            <a:ext cx="5483670" cy="1997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96020-C544-306A-480A-025CD03E9F44}"/>
              </a:ext>
            </a:extLst>
          </p:cNvPr>
          <p:cNvCxnSpPr>
            <a:cxnSpLocks/>
          </p:cNvCxnSpPr>
          <p:nvPr/>
        </p:nvCxnSpPr>
        <p:spPr>
          <a:xfrm flipH="1" flipV="1">
            <a:off x="8713876" y="6010044"/>
            <a:ext cx="14363" cy="300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B555D9F-AA04-706C-E988-3192EEDAE605}"/>
              </a:ext>
            </a:extLst>
          </p:cNvPr>
          <p:cNvSpPr/>
          <p:nvPr/>
        </p:nvSpPr>
        <p:spPr>
          <a:xfrm>
            <a:off x="9133571" y="4376463"/>
            <a:ext cx="3938640" cy="30959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kern="0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cs typeface="Calibri"/>
              </a:rPr>
              <a:t>Adding to the dataset and </a:t>
            </a:r>
            <a:r>
              <a:rPr lang="en-US" sz="3200" dirty="0">
                <a:ea typeface="+mn-lt"/>
                <a:cs typeface="+mn-lt"/>
              </a:rPr>
              <a:t>Enabling the result into microphone</a:t>
            </a:r>
            <a:endParaRPr lang="en-US" sz="3200" dirty="0">
              <a:cs typeface="Calibri"/>
            </a:endParaRPr>
          </a:p>
          <a:p>
            <a:pPr algn="ctr"/>
            <a:endParaRPr lang="en-US" sz="3200" dirty="0">
              <a:cs typeface="Calibr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A1F6A4-CE0C-4254-1891-C23D2E51B87F}"/>
              </a:ext>
            </a:extLst>
          </p:cNvPr>
          <p:cNvSpPr/>
          <p:nvPr/>
        </p:nvSpPr>
        <p:spPr>
          <a:xfrm rot="10800000" flipV="1">
            <a:off x="13893303" y="5058663"/>
            <a:ext cx="1438150" cy="4189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Stop gesture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AE1BFF-BDF5-5F6E-11D1-8DFF6EC0185F}"/>
              </a:ext>
            </a:extLst>
          </p:cNvPr>
          <p:cNvSpPr/>
          <p:nvPr/>
        </p:nvSpPr>
        <p:spPr>
          <a:xfrm rot="10800000" flipV="1">
            <a:off x="14308337" y="7565775"/>
            <a:ext cx="2150862" cy="4992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Next gesture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4694" y="9999835"/>
            <a:ext cx="29637388" cy="2733675"/>
            <a:chOff x="0" y="0"/>
            <a:chExt cx="7805732" cy="719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051295" y="-2479451"/>
            <a:ext cx="29637388" cy="2733675"/>
            <a:chOff x="0" y="0"/>
            <a:chExt cx="7805732" cy="719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31377" y="356841"/>
            <a:ext cx="7213270" cy="144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8"/>
              </a:lnSpc>
            </a:pPr>
            <a:r>
              <a:rPr lang="en-US" sz="8491" dirty="0">
                <a:solidFill>
                  <a:srgbClr val="202020"/>
                </a:solidFill>
                <a:latin typeface="Canva Sans Bold"/>
              </a:rPr>
              <a:t>OBJECTIVE:</a:t>
            </a:r>
          </a:p>
        </p:txBody>
      </p:sp>
      <p:sp>
        <p:nvSpPr>
          <p:cNvPr id="9" name="Freeform 9"/>
          <p:cNvSpPr/>
          <p:nvPr/>
        </p:nvSpPr>
        <p:spPr>
          <a:xfrm>
            <a:off x="-2335955" y="7900889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4" y="0"/>
                </a:lnTo>
                <a:lnTo>
                  <a:pt x="3054434" y="1671607"/>
                </a:lnTo>
                <a:lnTo>
                  <a:pt x="0" y="167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10"/>
          <p:cNvSpPr/>
          <p:nvPr/>
        </p:nvSpPr>
        <p:spPr>
          <a:xfrm>
            <a:off x="16078200" y="-624274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>
          <a:xfrm>
            <a:off x="-2374055" y="-433529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2603995" y="1495847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2110035" y="1825203"/>
            <a:ext cx="15638257" cy="282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40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Developing a software which incorporates gestures and text-based communication to help people with autism communicate about their needs and express their thoughts with family and friends and so that they can </a:t>
            </a:r>
            <a:r>
              <a:rPr lang="en-US" sz="4000" b="1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live independently.</a:t>
            </a:r>
            <a:endParaRPr lang="en-US" sz="3999" b="1" dirty="0">
              <a:solidFill>
                <a:srgbClr val="202020"/>
              </a:solidFill>
              <a:latin typeface="Canva Sans 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43AF903-3442-B48E-76D0-E8031A61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237" y="4924664"/>
            <a:ext cx="5102811" cy="510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A6239C-D1C9-1C8A-AB54-C97D280FC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50" y="5717661"/>
            <a:ext cx="4570988" cy="304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FCB662-782D-544A-C152-4A85F6C94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448" y="5884608"/>
            <a:ext cx="3863317" cy="246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3A91061-12A4-2001-7724-A07B2D888119}"/>
              </a:ext>
            </a:extLst>
          </p:cNvPr>
          <p:cNvSpPr/>
          <p:nvPr/>
        </p:nvSpPr>
        <p:spPr>
          <a:xfrm>
            <a:off x="4875744" y="6618820"/>
            <a:ext cx="2269443" cy="8573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EB990649-A847-2ABD-FDB1-672623431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441" y="5427628"/>
            <a:ext cx="4343961" cy="28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59D78C6-F7EB-679B-8C68-0B49434B2803}"/>
              </a:ext>
            </a:extLst>
          </p:cNvPr>
          <p:cNvSpPr/>
          <p:nvPr/>
        </p:nvSpPr>
        <p:spPr>
          <a:xfrm>
            <a:off x="11470098" y="6667500"/>
            <a:ext cx="2269443" cy="8573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4694" y="9999835"/>
            <a:ext cx="29637388" cy="2733675"/>
            <a:chOff x="0" y="0"/>
            <a:chExt cx="7805732" cy="719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051295" y="-2479451"/>
            <a:ext cx="29637388" cy="2733675"/>
            <a:chOff x="0" y="0"/>
            <a:chExt cx="7805732" cy="719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7217" y="1575149"/>
            <a:ext cx="8728410" cy="144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8"/>
              </a:lnSpc>
            </a:pPr>
            <a:r>
              <a:rPr lang="en-US" sz="8491">
                <a:solidFill>
                  <a:srgbClr val="202020"/>
                </a:solidFill>
                <a:latin typeface="Canva Sans Bold"/>
              </a:rPr>
              <a:t>FUTURE SCOPE:</a:t>
            </a:r>
          </a:p>
        </p:txBody>
      </p:sp>
      <p:sp>
        <p:nvSpPr>
          <p:cNvPr id="9" name="Freeform 9"/>
          <p:cNvSpPr/>
          <p:nvPr/>
        </p:nvSpPr>
        <p:spPr>
          <a:xfrm>
            <a:off x="-1527217" y="7724847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4" y="0"/>
                </a:lnTo>
                <a:lnTo>
                  <a:pt x="3054434" y="1671607"/>
                </a:lnTo>
                <a:lnTo>
                  <a:pt x="0" y="167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6156673" y="1028700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2374055" y="-433529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2603995" y="1495847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5791620" y="6828812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4223840" y="8466284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2122378" y="3838187"/>
            <a:ext cx="14071521" cy="721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6299"/>
              </a:lnSpc>
              <a:buFont typeface="Wingdings" panose="05000000000000000000" pitchFamily="2" charset="2"/>
              <a:buChar char="Ø"/>
            </a:pPr>
            <a:r>
              <a:rPr lang="en-US" sz="4500" dirty="0">
                <a:solidFill>
                  <a:srgbClr val="202020"/>
                </a:solidFill>
                <a:latin typeface="Canva Sans Bold"/>
              </a:rPr>
              <a:t>We can integrate it with mobile app which makes it portable </a:t>
            </a:r>
          </a:p>
          <a:p>
            <a:pPr marL="685800" indent="-685800">
              <a:lnSpc>
                <a:spcPts val="6299"/>
              </a:lnSpc>
              <a:buFont typeface="Wingdings" panose="05000000000000000000" pitchFamily="2" charset="2"/>
              <a:buChar char="Ø"/>
            </a:pPr>
            <a:r>
              <a:rPr lang="en-US" sz="4500" dirty="0">
                <a:solidFill>
                  <a:srgbClr val="202020"/>
                </a:solidFill>
                <a:latin typeface="Canva Sans Bold"/>
              </a:rPr>
              <a:t>We can add as an extension in virtual meeting platforms like Google meet , Zoom.</a:t>
            </a:r>
          </a:p>
          <a:p>
            <a:pPr marL="685800" indent="-685800">
              <a:lnSpc>
                <a:spcPts val="6299"/>
              </a:lnSpc>
              <a:buFont typeface="Wingdings" panose="05000000000000000000" pitchFamily="2" charset="2"/>
              <a:buChar char="Ø"/>
            </a:pPr>
            <a:r>
              <a:rPr lang="en-US" sz="4500" dirty="0">
                <a:solidFill>
                  <a:srgbClr val="202020"/>
                </a:solidFill>
                <a:latin typeface="Canva Sans Bold"/>
              </a:rPr>
              <a:t>We can also customize based on user’s need </a:t>
            </a:r>
          </a:p>
          <a:p>
            <a:pPr>
              <a:lnSpc>
                <a:spcPts val="6299"/>
              </a:lnSpc>
            </a:pPr>
            <a:endParaRPr lang="en-US" sz="4500" dirty="0">
              <a:solidFill>
                <a:srgbClr val="202020"/>
              </a:solidFill>
              <a:latin typeface="Canva Sans Bold"/>
            </a:endParaRPr>
          </a:p>
          <a:p>
            <a:pPr>
              <a:lnSpc>
                <a:spcPts val="6299"/>
              </a:lnSpc>
            </a:pPr>
            <a:endParaRPr lang="en-US" sz="4500" dirty="0">
              <a:solidFill>
                <a:srgbClr val="202020"/>
              </a:solidFill>
              <a:latin typeface="Canva Sans Bold"/>
            </a:endParaRPr>
          </a:p>
          <a:p>
            <a:pPr marL="1600200" lvl="2" indent="-685800">
              <a:lnSpc>
                <a:spcPts val="6299"/>
              </a:lnSpc>
              <a:buFont typeface="Wingdings" panose="05000000000000000000" pitchFamily="2" charset="2"/>
              <a:buChar char="Ø"/>
            </a:pPr>
            <a:endParaRPr lang="en-US" sz="4500" dirty="0">
              <a:solidFill>
                <a:srgbClr val="202020"/>
              </a:solidFill>
              <a:latin typeface="Canva Sans Bold"/>
            </a:endParaRPr>
          </a:p>
          <a:p>
            <a:pPr marL="685800" indent="-685800" algn="ctr">
              <a:lnSpc>
                <a:spcPts val="6299"/>
              </a:lnSpc>
              <a:buFont typeface="Wingdings" panose="05000000000000000000" pitchFamily="2" charset="2"/>
              <a:buChar char="Ø"/>
            </a:pPr>
            <a:endParaRPr lang="en-US" sz="4500" dirty="0">
              <a:solidFill>
                <a:srgbClr val="202020"/>
              </a:solidFill>
              <a:latin typeface="Canva Sans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74694" y="9999835"/>
            <a:ext cx="29637388" cy="2733675"/>
            <a:chOff x="0" y="0"/>
            <a:chExt cx="7805732" cy="719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051295" y="-2479451"/>
            <a:ext cx="29637388" cy="2733675"/>
            <a:chOff x="0" y="0"/>
            <a:chExt cx="7805732" cy="719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05732" cy="719980"/>
            </a:xfrm>
            <a:custGeom>
              <a:avLst/>
              <a:gdLst/>
              <a:ahLst/>
              <a:cxnLst/>
              <a:rect l="l" t="t" r="r" b="b"/>
              <a:pathLst>
                <a:path w="7805732" h="719980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7217" y="1575149"/>
            <a:ext cx="11639072" cy="144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8"/>
              </a:lnSpc>
            </a:pPr>
            <a:r>
              <a:rPr lang="en-US" sz="8491">
                <a:solidFill>
                  <a:srgbClr val="202020"/>
                </a:solidFill>
                <a:latin typeface="Canva Sans Bold"/>
              </a:rPr>
              <a:t>RESOURCES USED:</a:t>
            </a:r>
          </a:p>
        </p:txBody>
      </p:sp>
      <p:sp>
        <p:nvSpPr>
          <p:cNvPr id="9" name="Freeform 9"/>
          <p:cNvSpPr/>
          <p:nvPr/>
        </p:nvSpPr>
        <p:spPr>
          <a:xfrm>
            <a:off x="-1527217" y="7724847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4" y="0"/>
                </a:lnTo>
                <a:lnTo>
                  <a:pt x="3054434" y="1671607"/>
                </a:lnTo>
                <a:lnTo>
                  <a:pt x="0" y="167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6156673" y="1028700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-3046256" y="-114155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2447911" y="566694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5791620" y="6828812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4223840" y="8466284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2355475" y="3232376"/>
            <a:ext cx="15389054" cy="763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IN" sz="4800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8"/>
              </a:rPr>
              <a:t>https://ieeexplore.ieee.org/abstract/document/8081366</a:t>
            </a:r>
            <a:endParaRPr lang="en-US" sz="4500" dirty="0">
              <a:solidFill>
                <a:srgbClr val="202020"/>
              </a:solidFill>
              <a:latin typeface="Canva Sans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88085-45A2-62BC-2EFF-CF145F190689}"/>
              </a:ext>
            </a:extLst>
          </p:cNvPr>
          <p:cNvSpPr txBox="1"/>
          <p:nvPr/>
        </p:nvSpPr>
        <p:spPr>
          <a:xfrm>
            <a:off x="1035980" y="4867827"/>
            <a:ext cx="151344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Technologies used: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sz="4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					</a:t>
            </a:r>
            <a:r>
              <a:rPr lang="en-US" sz="4800" b="1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OpenCv,mediapipe</a:t>
            </a: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.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​</a:t>
            </a:r>
            <a:endParaRPr lang="en-US" sz="4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8E4E5">
                <a:alpha val="100000"/>
              </a:srgbClr>
            </a:gs>
            <a:gs pos="100000">
              <a:srgbClr val="5329A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64896" y="3495575"/>
            <a:ext cx="12558208" cy="271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53"/>
              </a:lnSpc>
            </a:pPr>
            <a:r>
              <a:rPr lang="en-US" sz="15895">
                <a:solidFill>
                  <a:srgbClr val="FFFFFF"/>
                </a:solidFill>
                <a:latin typeface="Canva Sans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942077" y="7586692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008095" y="1028700"/>
            <a:ext cx="3054433" cy="1671608"/>
          </a:xfrm>
          <a:custGeom>
            <a:avLst/>
            <a:gdLst/>
            <a:ahLst/>
            <a:cxnLst/>
            <a:rect l="l" t="t" r="r" b="b"/>
            <a:pathLst>
              <a:path w="3054433" h="1671608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2374055" y="-433529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1809439" y="624399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535311" y="4597365"/>
            <a:ext cx="5435852" cy="6794815"/>
          </a:xfrm>
          <a:custGeom>
            <a:avLst/>
            <a:gdLst/>
            <a:ahLst/>
            <a:cxnLst/>
            <a:rect l="l" t="t" r="r" b="b"/>
            <a:pathLst>
              <a:path w="5435852" h="6794815">
                <a:moveTo>
                  <a:pt x="0" y="0"/>
                </a:moveTo>
                <a:lnTo>
                  <a:pt x="5435852" y="0"/>
                </a:lnTo>
                <a:lnTo>
                  <a:pt x="5435852" y="6794815"/>
                </a:lnTo>
                <a:lnTo>
                  <a:pt x="0" y="679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567136" y="7724847"/>
            <a:ext cx="4503140" cy="5628925"/>
          </a:xfrm>
          <a:custGeom>
            <a:avLst/>
            <a:gdLst/>
            <a:ahLst/>
            <a:cxnLst/>
            <a:rect l="l" t="t" r="r" b="b"/>
            <a:pathLst>
              <a:path w="4503140" h="5628925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266</Words>
  <Application>Microsoft Office PowerPoint</Application>
  <PresentationFormat>Custom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Helvetica World</vt:lpstr>
      <vt:lpstr>Roboto</vt:lpstr>
      <vt:lpstr>Canva Sans Bold</vt:lpstr>
      <vt:lpstr>Segoe UI</vt:lpstr>
      <vt:lpstr>Times New Roman</vt:lpstr>
      <vt:lpstr>Calibri</vt:lpstr>
      <vt:lpstr>Wingdings</vt:lpstr>
      <vt:lpstr>Tahoma</vt:lpstr>
      <vt:lpstr>Arial</vt:lpstr>
      <vt:lpstr>Helvetica World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Spark : Idea Challenge Sample PPT</dc:title>
  <cp:lastModifiedBy>Harshitha T</cp:lastModifiedBy>
  <cp:revision>2</cp:revision>
  <dcterms:created xsi:type="dcterms:W3CDTF">2006-08-16T00:00:00Z</dcterms:created>
  <dcterms:modified xsi:type="dcterms:W3CDTF">2023-07-15T16:50:09Z</dcterms:modified>
  <dc:identifier>DAFoiSdOkcg</dc:identifier>
</cp:coreProperties>
</file>